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58" r:id="rId4"/>
  </p:sldMasterIdLst>
  <p:notesMasterIdLst>
    <p:notesMasterId r:id="rId20"/>
  </p:notesMasterIdLst>
  <p:handoutMasterIdLst>
    <p:handoutMasterId r:id="rId21"/>
  </p:handoutMasterIdLst>
  <p:sldIdLst>
    <p:sldId id="855" r:id="rId5"/>
    <p:sldId id="973" r:id="rId6"/>
    <p:sldId id="980" r:id="rId7"/>
    <p:sldId id="981" r:id="rId8"/>
    <p:sldId id="982" r:id="rId9"/>
    <p:sldId id="966" r:id="rId10"/>
    <p:sldId id="964" r:id="rId11"/>
    <p:sldId id="967" r:id="rId12"/>
    <p:sldId id="968" r:id="rId13"/>
    <p:sldId id="969" r:id="rId14"/>
    <p:sldId id="970" r:id="rId15"/>
    <p:sldId id="975" r:id="rId16"/>
    <p:sldId id="976" r:id="rId17"/>
    <p:sldId id="979" r:id="rId18"/>
    <p:sldId id="978" r:id="rId19"/>
  </p:sldIdLst>
  <p:sldSz cx="9902825" cy="6858000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1313"/>
    <a:srgbClr val="000001"/>
    <a:srgbClr val="E6E6E6"/>
    <a:srgbClr val="0057A4"/>
    <a:srgbClr val="F6BC1A"/>
    <a:srgbClr val="FEFFFF"/>
    <a:srgbClr val="3B3B3B"/>
    <a:srgbClr val="00B8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5" autoAdjust="0"/>
    <p:restoredTop sz="95858" autoAdjust="0"/>
  </p:normalViewPr>
  <p:slideViewPr>
    <p:cSldViewPr snapToGrid="0" showGuides="1">
      <p:cViewPr>
        <p:scale>
          <a:sx n="96" d="100"/>
          <a:sy n="96" d="100"/>
        </p:scale>
        <p:origin x="-1242" y="-462"/>
      </p:cViewPr>
      <p:guideLst>
        <p:guide orient="horz" pos="81"/>
        <p:guide orient="horz" pos="4117"/>
        <p:guide orient="horz" pos="726"/>
        <p:guide orient="horz" pos="4319"/>
        <p:guide orient="horz" pos="983"/>
        <p:guide orient="horz" pos="3769"/>
        <p:guide pos="3019"/>
        <p:guide pos="445"/>
        <p:guide pos="228"/>
        <p:guide pos="3121"/>
        <p:guide pos="6011"/>
        <p:guide pos="3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-249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627" tIns="45314" rIns="90627" bIns="45314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8" y="2"/>
            <a:ext cx="2945659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627" tIns="45314" rIns="90627" bIns="453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71"/>
            <a:ext cx="2945659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627" tIns="45314" rIns="90627" bIns="453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8" y="9429971"/>
            <a:ext cx="2945659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627" tIns="45314" rIns="90627" bIns="453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DFA30E1-FA65-498F-B3EF-F445D0EB4C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592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7" tIns="45314" rIns="90627" bIns="453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8" y="2"/>
            <a:ext cx="2945659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7" tIns="45314" rIns="90627" bIns="453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21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834"/>
            <a:ext cx="4984962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7" tIns="45314" rIns="90627" bIns="45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71"/>
            <a:ext cx="2945659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7" tIns="45314" rIns="90627" bIns="453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8" y="9429971"/>
            <a:ext cx="2945659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7" tIns="45314" rIns="90627" bIns="453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B9C65BF-27CC-40C3-85C9-1655C28BD2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095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C65BF-27CC-40C3-85C9-1655C28BD25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72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t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t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523" y="795136"/>
            <a:ext cx="7802474" cy="4802582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57963" y="2697230"/>
            <a:ext cx="7416610" cy="506910"/>
          </a:xfrm>
          <a:prstGeom prst="rect">
            <a:avLst/>
          </a:prstGeom>
        </p:spPr>
        <p:txBody>
          <a:bodyPr/>
          <a:lstStyle>
            <a:lvl1pPr algn="l">
              <a:buFont typeface="Arial" pitchFamily="34" charset="0"/>
              <a:buNone/>
              <a:defRPr sz="240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it-IT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80308" y="3350679"/>
            <a:ext cx="4644264" cy="506910"/>
          </a:xfrm>
          <a:prstGeom prst="rect">
            <a:avLst/>
          </a:prstGeom>
        </p:spPr>
        <p:txBody>
          <a:bodyPr/>
          <a:lstStyle>
            <a:lvl1pPr algn="l"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text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2849" y="5918200"/>
            <a:ext cx="2412669" cy="650514"/>
          </a:xfrm>
          <a:prstGeom prst="rect">
            <a:avLst/>
          </a:prstGeom>
          <a:noFill/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6" y="2769107"/>
            <a:ext cx="356617" cy="329185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 bwMode="auto">
          <a:xfrm>
            <a:off x="0" y="-1"/>
            <a:ext cx="360000" cy="6858001"/>
          </a:xfrm>
          <a:prstGeom prst="rect">
            <a:avLst/>
          </a:prstGeom>
          <a:solidFill>
            <a:srgbClr val="0057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13662" y="6372225"/>
            <a:ext cx="360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3005305-56AA-41FB-8E52-9E09D388040D}" type="slidenum">
              <a:rPr lang="it-IT" sz="800" smtClean="0">
                <a:solidFill>
                  <a:srgbClr val="000000"/>
                </a:solidFill>
              </a:rPr>
              <a:pPr algn="ctr"/>
              <a:t>‹N›</a:t>
            </a:fld>
            <a:endParaRPr lang="it-IT" sz="800" dirty="0">
              <a:solidFill>
                <a:srgbClr val="0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09" y="6394947"/>
            <a:ext cx="174458" cy="174458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02646" y="271332"/>
            <a:ext cx="8182909" cy="583127"/>
          </a:xfrm>
          <a:prstGeom prst="rect">
            <a:avLst/>
          </a:prstGeom>
        </p:spPr>
        <p:txBody>
          <a:bodyPr/>
          <a:lstStyle>
            <a:lvl1pPr algn="l">
              <a:defRPr sz="2400" b="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0747" y="6212942"/>
            <a:ext cx="1477754" cy="398438"/>
          </a:xfrm>
          <a:prstGeom prst="rect">
            <a:avLst/>
          </a:prstGeom>
          <a:noFill/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2" y="670672"/>
            <a:ext cx="1557362" cy="47505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4" y="6394947"/>
            <a:ext cx="174458" cy="17445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43" y="6394947"/>
            <a:ext cx="174458" cy="174458"/>
          </a:xfrm>
          <a:prstGeom prst="rect">
            <a:avLst/>
          </a:prstGeom>
        </p:spPr>
      </p:pic>
      <p:sp>
        <p:nvSpPr>
          <p:cNvPr id="13" name="Ovale 12"/>
          <p:cNvSpPr/>
          <p:nvPr userDrawn="1"/>
        </p:nvSpPr>
        <p:spPr bwMode="auto">
          <a:xfrm>
            <a:off x="602646" y="6394947"/>
            <a:ext cx="174458" cy="174458"/>
          </a:xfrm>
          <a:prstGeom prst="ellipse">
            <a:avLst/>
          </a:prstGeom>
          <a:noFill/>
          <a:ln w="9525" cap="flat" cmpd="sng" algn="ctr">
            <a:solidFill>
              <a:srgbClr val="F6BC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4" name="Rettangolo 13"/>
          <p:cNvSpPr/>
          <p:nvPr userDrawn="1"/>
        </p:nvSpPr>
        <p:spPr bwMode="auto">
          <a:xfrm>
            <a:off x="0" y="-1"/>
            <a:ext cx="360000" cy="6858001"/>
          </a:xfrm>
          <a:prstGeom prst="rect">
            <a:avLst/>
          </a:prstGeom>
          <a:solidFill>
            <a:srgbClr val="0057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6499" y="1531938"/>
            <a:ext cx="8913304" cy="4451350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/>
          <a:stretch/>
        </p:blipFill>
        <p:spPr>
          <a:xfrm flipH="1">
            <a:off x="8838616" y="110633"/>
            <a:ext cx="1064209" cy="102961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Multicontents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621696" y="1536700"/>
            <a:ext cx="9055100" cy="4435475"/>
          </a:xfrm>
          <a:prstGeom prst="rect">
            <a:avLst/>
          </a:prstGeom>
        </p:spPr>
        <p:txBody>
          <a:bodyPr/>
          <a:lstStyle>
            <a:lvl1pPr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Aft>
                <a:spcPts val="115"/>
              </a:spcAft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80975" indent="-177800">
              <a:spcAft>
                <a:spcPts val="115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lang="en-US" sz="16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>
                    <a:lumMod val="95000"/>
                  </a:schemeClr>
                </a:solidFill>
              </a:defRPr>
            </a:lvl5pPr>
            <a:lvl6pPr marL="174625" indent="-174625">
              <a:buFont typeface="Arial" pitchFamily="34" charset="0"/>
              <a:buChar char="•"/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 hasCustomPrompt="1"/>
          </p:nvPr>
        </p:nvSpPr>
        <p:spPr>
          <a:xfrm>
            <a:off x="634169" y="249386"/>
            <a:ext cx="8155819" cy="583127"/>
          </a:xfrm>
          <a:prstGeom prst="rect">
            <a:avLst/>
          </a:prstGeom>
        </p:spPr>
        <p:txBody>
          <a:bodyPr/>
          <a:lstStyle>
            <a:lvl1pPr algn="l">
              <a:defRPr sz="2400" b="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7" name="Immagin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2" y="670672"/>
            <a:ext cx="1557362" cy="475057"/>
          </a:xfrm>
          <a:prstGeom prst="rect">
            <a:avLst/>
          </a:prstGeom>
        </p:spPr>
      </p:pic>
      <p:sp>
        <p:nvSpPr>
          <p:cNvPr id="13" name="Rettangolo 12"/>
          <p:cNvSpPr/>
          <p:nvPr userDrawn="1"/>
        </p:nvSpPr>
        <p:spPr bwMode="auto">
          <a:xfrm>
            <a:off x="0" y="-1"/>
            <a:ext cx="360000" cy="6858001"/>
          </a:xfrm>
          <a:prstGeom prst="rect">
            <a:avLst/>
          </a:prstGeom>
          <a:solidFill>
            <a:srgbClr val="0057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0747" y="6212942"/>
            <a:ext cx="1477754" cy="398438"/>
          </a:xfrm>
          <a:prstGeom prst="rect">
            <a:avLst/>
          </a:prstGeom>
          <a:noFill/>
        </p:spPr>
      </p:pic>
      <p:sp>
        <p:nvSpPr>
          <p:cNvPr id="15" name="TextBox 4"/>
          <p:cNvSpPr txBox="1"/>
          <p:nvPr userDrawn="1"/>
        </p:nvSpPr>
        <p:spPr>
          <a:xfrm>
            <a:off x="513662" y="6372225"/>
            <a:ext cx="360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3005305-56AA-41FB-8E52-9E09D388040D}" type="slidenum">
              <a:rPr lang="it-IT" sz="800" smtClean="0">
                <a:solidFill>
                  <a:srgbClr val="000000"/>
                </a:solidFill>
              </a:rPr>
              <a:pPr algn="ctr"/>
              <a:t>‹N›</a:t>
            </a:fld>
            <a:endParaRPr lang="it-IT" sz="800" dirty="0">
              <a:solidFill>
                <a:srgbClr val="000000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09" y="6394947"/>
            <a:ext cx="174458" cy="17445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4" y="6394947"/>
            <a:ext cx="174458" cy="17445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43" y="6394947"/>
            <a:ext cx="174458" cy="174458"/>
          </a:xfrm>
          <a:prstGeom prst="rect">
            <a:avLst/>
          </a:prstGeom>
        </p:spPr>
      </p:pic>
      <p:sp>
        <p:nvSpPr>
          <p:cNvPr id="19" name="Ovale 18"/>
          <p:cNvSpPr/>
          <p:nvPr userDrawn="1"/>
        </p:nvSpPr>
        <p:spPr bwMode="auto">
          <a:xfrm>
            <a:off x="602646" y="6394947"/>
            <a:ext cx="174458" cy="174458"/>
          </a:xfrm>
          <a:prstGeom prst="ellipse">
            <a:avLst/>
          </a:prstGeom>
          <a:noFill/>
          <a:ln w="9525" cap="flat" cmpd="sng" algn="ctr">
            <a:solidFill>
              <a:srgbClr val="F6BC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/>
          <a:stretch/>
        </p:blipFill>
        <p:spPr>
          <a:xfrm flipH="1">
            <a:off x="8838616" y="110633"/>
            <a:ext cx="1064209" cy="102961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Poin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4519" y="1527175"/>
            <a:ext cx="4430713" cy="3960000"/>
          </a:xfrm>
          <a:prstGeom prst="rect">
            <a:avLst/>
          </a:prstGeom>
        </p:spPr>
        <p:txBody>
          <a:bodyPr/>
          <a:lstStyle>
            <a:lvl1pPr marL="412750" indent="-412750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7800" indent="-177800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spcAft>
                <a:spcPts val="115"/>
              </a:spcAft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80975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74625" indent="-174625"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it-IT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17157" y="1527175"/>
            <a:ext cx="4500000" cy="3960000"/>
          </a:xfrm>
          <a:prstGeom prst="rect">
            <a:avLst/>
          </a:prstGeom>
        </p:spPr>
        <p:txBody>
          <a:bodyPr/>
          <a:lstStyle>
            <a:lvl1pPr>
              <a:spcAft>
                <a:spcPts val="115"/>
              </a:spcAft>
              <a:defRPr sz="2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spcAft>
                <a:spcPts val="115"/>
              </a:spcAft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74625" indent="-174625"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it-IT" dirty="0" smtClean="0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3902" y="249386"/>
            <a:ext cx="8166086" cy="583127"/>
          </a:xfrm>
          <a:prstGeom prst="rect">
            <a:avLst/>
          </a:prstGeom>
        </p:spPr>
        <p:txBody>
          <a:bodyPr/>
          <a:lstStyle>
            <a:lvl1pPr algn="l">
              <a:defRPr sz="2400" b="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5" y="670672"/>
            <a:ext cx="1557362" cy="475057"/>
          </a:xfrm>
          <a:prstGeom prst="rect">
            <a:avLst/>
          </a:prstGeom>
        </p:spPr>
      </p:pic>
      <p:sp>
        <p:nvSpPr>
          <p:cNvPr id="13" name="Rettangolo 12"/>
          <p:cNvSpPr/>
          <p:nvPr userDrawn="1"/>
        </p:nvSpPr>
        <p:spPr bwMode="auto">
          <a:xfrm>
            <a:off x="0" y="-1"/>
            <a:ext cx="360000" cy="6858001"/>
          </a:xfrm>
          <a:prstGeom prst="rect">
            <a:avLst/>
          </a:prstGeom>
          <a:solidFill>
            <a:srgbClr val="0057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4"/>
          <p:cNvSpPr txBox="1"/>
          <p:nvPr userDrawn="1"/>
        </p:nvSpPr>
        <p:spPr>
          <a:xfrm>
            <a:off x="513662" y="6372225"/>
            <a:ext cx="360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3005305-56AA-41FB-8E52-9E09D388040D}" type="slidenum">
              <a:rPr lang="it-IT" sz="800" smtClean="0">
                <a:solidFill>
                  <a:srgbClr val="000000"/>
                </a:solidFill>
              </a:rPr>
              <a:pPr algn="ctr"/>
              <a:t>‹N›</a:t>
            </a:fld>
            <a:endParaRPr lang="it-IT" sz="800" dirty="0">
              <a:solidFill>
                <a:srgbClr val="000000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09" y="6394947"/>
            <a:ext cx="174458" cy="17445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4" y="6394947"/>
            <a:ext cx="174458" cy="17445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43" y="6394947"/>
            <a:ext cx="174458" cy="174458"/>
          </a:xfrm>
          <a:prstGeom prst="rect">
            <a:avLst/>
          </a:prstGeom>
        </p:spPr>
      </p:pic>
      <p:sp>
        <p:nvSpPr>
          <p:cNvPr id="25" name="Ovale 24"/>
          <p:cNvSpPr/>
          <p:nvPr userDrawn="1"/>
        </p:nvSpPr>
        <p:spPr bwMode="auto">
          <a:xfrm>
            <a:off x="602646" y="6394947"/>
            <a:ext cx="174458" cy="174458"/>
          </a:xfrm>
          <a:prstGeom prst="ellipse">
            <a:avLst/>
          </a:prstGeom>
          <a:noFill/>
          <a:ln w="9525" cap="flat" cmpd="sng" algn="ctr">
            <a:solidFill>
              <a:srgbClr val="F6BC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0747" y="6212942"/>
            <a:ext cx="1477754" cy="398438"/>
          </a:xfrm>
          <a:prstGeom prst="rect">
            <a:avLst/>
          </a:prstGeom>
          <a:noFill/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/>
          <a:stretch/>
        </p:blipFill>
        <p:spPr>
          <a:xfrm flipH="1">
            <a:off x="8838616" y="110633"/>
            <a:ext cx="1064209" cy="102961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Blo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4374" y="1527175"/>
            <a:ext cx="9077040" cy="39671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15"/>
              </a:spcAft>
              <a:buClrTx/>
              <a:buSzTx/>
              <a:buFont typeface="+mj-lt"/>
              <a:buNone/>
              <a:tabLst/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57200" indent="-457200">
              <a:buFont typeface="+mj-lt"/>
              <a:buNone/>
              <a:tabLst/>
              <a:defRPr sz="2000">
                <a:solidFill>
                  <a:schemeClr val="tx1"/>
                </a:solidFill>
              </a:defRPr>
            </a:lvl2pPr>
            <a:lvl3pPr marL="342900" indent="-342900">
              <a:buFont typeface="+mj-lt"/>
              <a:buNone/>
              <a:defRPr sz="1800">
                <a:solidFill>
                  <a:schemeClr val="tx1"/>
                </a:solidFill>
              </a:defRPr>
            </a:lvl3pPr>
            <a:lvl4pPr marL="342900" indent="-342900">
              <a:buFont typeface="+mj-lt"/>
              <a:buNone/>
              <a:defRPr sz="1600">
                <a:solidFill>
                  <a:schemeClr val="tx1"/>
                </a:solidFill>
              </a:defRPr>
            </a:lvl4pPr>
            <a:lvl5pPr marL="174625" indent="-174625"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to edit Master text styles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to edit Master text styles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to edit Master text styles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</p:txBody>
      </p:sp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651198" y="249386"/>
            <a:ext cx="8138790" cy="583127"/>
          </a:xfrm>
          <a:prstGeom prst="rect">
            <a:avLst/>
          </a:prstGeom>
        </p:spPr>
        <p:txBody>
          <a:bodyPr/>
          <a:lstStyle>
            <a:lvl1pPr algn="l">
              <a:defRPr sz="2400" b="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61" y="670672"/>
            <a:ext cx="1557362" cy="475057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 bwMode="auto">
          <a:xfrm>
            <a:off x="0" y="-1"/>
            <a:ext cx="360000" cy="6858001"/>
          </a:xfrm>
          <a:prstGeom prst="rect">
            <a:avLst/>
          </a:prstGeom>
          <a:solidFill>
            <a:srgbClr val="0057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TextBox 4"/>
          <p:cNvSpPr txBox="1"/>
          <p:nvPr userDrawn="1"/>
        </p:nvSpPr>
        <p:spPr>
          <a:xfrm>
            <a:off x="513662" y="6372225"/>
            <a:ext cx="360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3005305-56AA-41FB-8E52-9E09D388040D}" type="slidenum">
              <a:rPr lang="it-IT" sz="800" smtClean="0">
                <a:solidFill>
                  <a:srgbClr val="000000"/>
                </a:solidFill>
              </a:rPr>
              <a:pPr algn="ctr"/>
              <a:t>‹N›</a:t>
            </a:fld>
            <a:endParaRPr lang="it-IT" sz="800" dirty="0">
              <a:solidFill>
                <a:srgbClr val="000000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09" y="6394947"/>
            <a:ext cx="174458" cy="17445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4" y="6394947"/>
            <a:ext cx="174458" cy="174458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43" y="6394947"/>
            <a:ext cx="174458" cy="174458"/>
          </a:xfrm>
          <a:prstGeom prst="rect">
            <a:avLst/>
          </a:prstGeom>
        </p:spPr>
      </p:pic>
      <p:sp>
        <p:nvSpPr>
          <p:cNvPr id="24" name="Ovale 23"/>
          <p:cNvSpPr/>
          <p:nvPr userDrawn="1"/>
        </p:nvSpPr>
        <p:spPr bwMode="auto">
          <a:xfrm>
            <a:off x="602646" y="6394947"/>
            <a:ext cx="174458" cy="174458"/>
          </a:xfrm>
          <a:prstGeom prst="ellipse">
            <a:avLst/>
          </a:prstGeom>
          <a:noFill/>
          <a:ln w="9525" cap="flat" cmpd="sng" algn="ctr">
            <a:solidFill>
              <a:srgbClr val="F6BC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0747" y="6212942"/>
            <a:ext cx="1477754" cy="398438"/>
          </a:xfrm>
          <a:prstGeom prst="rect">
            <a:avLst/>
          </a:prstGeom>
          <a:noFill/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/>
          <a:stretch/>
        </p:blipFill>
        <p:spPr>
          <a:xfrm flipH="1">
            <a:off x="8838616" y="110633"/>
            <a:ext cx="1064209" cy="102961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 bwMode="auto">
          <a:xfrm>
            <a:off x="0" y="-1"/>
            <a:ext cx="360000" cy="6858001"/>
          </a:xfrm>
          <a:prstGeom prst="rect">
            <a:avLst/>
          </a:prstGeom>
          <a:solidFill>
            <a:srgbClr val="0057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" name="TextBox 4"/>
          <p:cNvSpPr txBox="1"/>
          <p:nvPr userDrawn="1"/>
        </p:nvSpPr>
        <p:spPr>
          <a:xfrm>
            <a:off x="513662" y="6372225"/>
            <a:ext cx="360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3005305-56AA-41FB-8E52-9E09D388040D}" type="slidenum">
              <a:rPr lang="it-IT" sz="800" smtClean="0">
                <a:solidFill>
                  <a:srgbClr val="000000"/>
                </a:solidFill>
              </a:rPr>
              <a:pPr algn="ctr"/>
              <a:t>‹N›</a:t>
            </a:fld>
            <a:endParaRPr lang="it-IT" sz="800" dirty="0">
              <a:solidFill>
                <a:srgbClr val="000000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09" y="6394947"/>
            <a:ext cx="174458" cy="17445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4" y="6394947"/>
            <a:ext cx="174458" cy="17445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43" y="6394947"/>
            <a:ext cx="174458" cy="174458"/>
          </a:xfrm>
          <a:prstGeom prst="rect">
            <a:avLst/>
          </a:prstGeom>
        </p:spPr>
      </p:pic>
      <p:sp>
        <p:nvSpPr>
          <p:cNvPr id="20" name="Ovale 19"/>
          <p:cNvSpPr/>
          <p:nvPr userDrawn="1"/>
        </p:nvSpPr>
        <p:spPr bwMode="auto">
          <a:xfrm>
            <a:off x="602646" y="6394947"/>
            <a:ext cx="174458" cy="174458"/>
          </a:xfrm>
          <a:prstGeom prst="ellipse">
            <a:avLst/>
          </a:prstGeom>
          <a:noFill/>
          <a:ln w="9525" cap="flat" cmpd="sng" algn="ctr">
            <a:solidFill>
              <a:srgbClr val="F6BC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0747" y="6212942"/>
            <a:ext cx="1477754" cy="398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3913" r:id="rId6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it-IT" sz="3200" b="1" dirty="0">
          <a:solidFill>
            <a:srgbClr val="0000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08080"/>
          </a:solidFill>
          <a:latin typeface="Arial" pitchFamily="-110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08080"/>
          </a:solidFill>
          <a:latin typeface="Arial" pitchFamily="-110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08080"/>
          </a:solidFill>
          <a:latin typeface="Arial" pitchFamily="-110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808080"/>
          </a:solidFill>
          <a:latin typeface="Arial" pitchFamily="-110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D9D9D9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166688" indent="-1666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tabLst>
          <a:tab pos="166688" algn="l"/>
        </a:tabLst>
        <a:defRPr>
          <a:solidFill>
            <a:srgbClr val="D9D9D9"/>
          </a:solidFill>
          <a:latin typeface="+mn-lt"/>
          <a:ea typeface="ＭＳ Ｐゴシック" pitchFamily="-110" charset="-128"/>
        </a:defRPr>
      </a:lvl2pPr>
      <a:lvl3pPr marL="344488" indent="-17780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rgbClr val="D9D9D9"/>
          </a:solidFill>
          <a:latin typeface="+mn-lt"/>
          <a:ea typeface="ＭＳ Ｐゴシック" pitchFamily="-110" charset="-128"/>
        </a:defRPr>
      </a:lvl3pPr>
      <a:lvl4pPr marL="1400175" indent="-176213" algn="l" rtl="0" eaLnBrk="1" fontAlgn="base" hangingPunct="1">
        <a:spcBef>
          <a:spcPct val="20000"/>
        </a:spcBef>
        <a:spcAft>
          <a:spcPct val="0"/>
        </a:spcAft>
        <a:buChar char="–"/>
        <a:defRPr sz="1100">
          <a:solidFill>
            <a:srgbClr val="D9D9D9"/>
          </a:solidFill>
          <a:latin typeface="+mn-lt"/>
          <a:ea typeface="ＭＳ Ｐゴシック" pitchFamily="-110" charset="-128"/>
        </a:defRPr>
      </a:lvl4pPr>
      <a:lvl5pPr marL="1749425" indent="-174625" algn="l" rtl="0" eaLnBrk="1" fontAlgn="base" hangingPunct="1">
        <a:spcBef>
          <a:spcPct val="20000"/>
        </a:spcBef>
        <a:spcAft>
          <a:spcPct val="0"/>
        </a:spcAft>
        <a:buChar char="›"/>
        <a:defRPr sz="1100">
          <a:solidFill>
            <a:srgbClr val="D9D9D9"/>
          </a:solidFill>
          <a:latin typeface="+mn-lt"/>
          <a:ea typeface="ＭＳ Ｐゴシック" pitchFamily="-110" charset="-128"/>
        </a:defRPr>
      </a:lvl5pPr>
      <a:lvl6pPr marL="2206625" indent="-174625" algn="l" rtl="0" eaLnBrk="1" fontAlgn="base" hangingPunct="1">
        <a:spcBef>
          <a:spcPct val="20000"/>
        </a:spcBef>
        <a:spcAft>
          <a:spcPct val="0"/>
        </a:spcAft>
        <a:buChar char="›"/>
        <a:defRPr sz="1100">
          <a:solidFill>
            <a:schemeClr val="tx1"/>
          </a:solidFill>
          <a:latin typeface="+mn-lt"/>
          <a:ea typeface="ＭＳ Ｐゴシック" pitchFamily="-110" charset="-128"/>
        </a:defRPr>
      </a:lvl6pPr>
      <a:lvl7pPr marL="2663825" indent="-174625" algn="l" rtl="0" eaLnBrk="1" fontAlgn="base" hangingPunct="1">
        <a:spcBef>
          <a:spcPct val="20000"/>
        </a:spcBef>
        <a:spcAft>
          <a:spcPct val="0"/>
        </a:spcAft>
        <a:buChar char="›"/>
        <a:defRPr sz="1100">
          <a:solidFill>
            <a:schemeClr val="tx1"/>
          </a:solidFill>
          <a:latin typeface="+mn-lt"/>
          <a:ea typeface="ＭＳ Ｐゴシック" pitchFamily="-110" charset="-128"/>
        </a:defRPr>
      </a:lvl7pPr>
      <a:lvl8pPr marL="3121025" indent="-174625" algn="l" rtl="0" eaLnBrk="1" fontAlgn="base" hangingPunct="1">
        <a:spcBef>
          <a:spcPct val="20000"/>
        </a:spcBef>
        <a:spcAft>
          <a:spcPct val="0"/>
        </a:spcAft>
        <a:buChar char="›"/>
        <a:defRPr sz="1100">
          <a:solidFill>
            <a:schemeClr val="tx1"/>
          </a:solidFill>
          <a:latin typeface="+mn-lt"/>
          <a:ea typeface="ＭＳ Ｐゴシック" pitchFamily="-110" charset="-128"/>
        </a:defRPr>
      </a:lvl8pPr>
      <a:lvl9pPr marL="3578225" indent="-174625" algn="l" rtl="0" eaLnBrk="1" fontAlgn="base" hangingPunct="1">
        <a:spcBef>
          <a:spcPct val="20000"/>
        </a:spcBef>
        <a:spcAft>
          <a:spcPct val="0"/>
        </a:spcAft>
        <a:buChar char="›"/>
        <a:defRPr sz="11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hyperlink" Target="http://www.google.it/url?url=http://it.wikipedia.org/wiki/File:Logo_Equitalia.png&amp;rct=j&amp;frm=1&amp;q=&amp;esrc=s&amp;sa=U&amp;ei=sf9YVPODGMTl7gaErYDgBg&amp;ved=0CBgQ9QEwAQ&amp;usg=AFQjCNHb_8ABii_wdyYe4vhTGx_4k26SYw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uppoequitalia.it/equitalia/opencms/it/cittadini/rateazioni/ModulisticaNew/" TargetMode="External"/><Relationship Id="rId2" Type="http://schemas.openxmlformats.org/officeDocument/2006/relationships/hyperlink" Target="http://www.gruppoequitalia.it/equitalia/opencms/it/cittadini/cartell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ruppoequitalia.it/equitalia/opencms/it/cittadini/ContoFiscale/RimbContoFiscale/" TargetMode="External"/><Relationship Id="rId5" Type="http://schemas.openxmlformats.org/officeDocument/2006/relationships/hyperlink" Target="http://www.gruppoequitalia.it/equitalia/export/it/focuson/" TargetMode="External"/><Relationship Id="rId4" Type="http://schemas.openxmlformats.org/officeDocument/2006/relationships/hyperlink" Target="http://www.gruppoequitalia.it/equitalia/export/.content/it.gov.equitalia.capogruppo/files/it/Pieghevole__NOVITA_2012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2"/>
          </p:nvPr>
        </p:nvSpPr>
        <p:spPr>
          <a:xfrm>
            <a:off x="992221" y="2697229"/>
            <a:ext cx="5710136" cy="804727"/>
          </a:xfrm>
        </p:spPr>
        <p:txBody>
          <a:bodyPr/>
          <a:lstStyle/>
          <a:p>
            <a:r>
              <a:rPr lang="it-IT" dirty="0" smtClean="0"/>
              <a:t>Istruzioni per l’accesso al </a:t>
            </a:r>
            <a:r>
              <a:rPr lang="it-IT" dirty="0" err="1" smtClean="0"/>
              <a:t>form</a:t>
            </a:r>
            <a:r>
              <a:rPr lang="it-IT" dirty="0" smtClean="0"/>
              <a:t> contatti:     </a:t>
            </a:r>
            <a:r>
              <a:rPr lang="it-IT" u="sng" dirty="0" smtClean="0">
                <a:solidFill>
                  <a:schemeClr val="accent5">
                    <a:lumMod val="50000"/>
                  </a:schemeClr>
                </a:solidFill>
              </a:rPr>
              <a:t>www.gruppoequitalia.it</a:t>
            </a:r>
          </a:p>
          <a:p>
            <a:endParaRPr lang="it-IT" sz="2000" dirty="0" smtClean="0"/>
          </a:p>
          <a:p>
            <a:r>
              <a:rPr lang="it-IT" dirty="0" smtClean="0"/>
              <a:t>                                   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094020" y="3540633"/>
            <a:ext cx="5230368" cy="77844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t-IT" sz="1800" b="1" dirty="0" smtClean="0">
                <a:latin typeface="Calibri" pitchFamily="34" charset="0"/>
              </a:rPr>
              <a:t>   </a:t>
            </a:r>
            <a:endParaRPr lang="it-IT" sz="1800" dirty="0" smtClean="0"/>
          </a:p>
          <a:p>
            <a:endParaRPr lang="it-IT" sz="1800" dirty="0"/>
          </a:p>
          <a:p>
            <a:endParaRPr lang="it-IT" sz="1800" dirty="0" smtClean="0"/>
          </a:p>
          <a:p>
            <a:endParaRPr lang="it-IT" sz="1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52330" y="3805415"/>
            <a:ext cx="483041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EQUITALIA  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CENTRO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9" y="1120678"/>
            <a:ext cx="9395986" cy="515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875480" y="5839917"/>
            <a:ext cx="1891680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0000"/>
                </a:solidFill>
              </a:rPr>
              <a:t>Cliccare sul menù a tendina, selezionare Ente, Associazione, Ordine di appartenenza e poi </a:t>
            </a:r>
          </a:p>
          <a:p>
            <a:r>
              <a:rPr lang="it-IT" sz="1000" b="1" dirty="0" smtClean="0">
                <a:solidFill>
                  <a:srgbClr val="000000"/>
                </a:solidFill>
              </a:rPr>
              <a:t>Cliccare su «avanti»</a:t>
            </a:r>
            <a:endParaRPr lang="it-IT" sz="1000" b="1" dirty="0">
              <a:solidFill>
                <a:srgbClr val="000000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 bwMode="auto">
          <a:xfrm flipV="1">
            <a:off x="2838988" y="4558260"/>
            <a:ext cx="599951" cy="12480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 bwMode="auto">
          <a:xfrm flipV="1">
            <a:off x="3289852" y="5367130"/>
            <a:ext cx="894522" cy="12225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100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2 8"/>
          <p:cNvCxnSpPr/>
          <p:nvPr/>
        </p:nvCxnSpPr>
        <p:spPr bwMode="auto">
          <a:xfrm flipH="1">
            <a:off x="2960883" y="2229384"/>
            <a:ext cx="899781" cy="70023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 bwMode="auto">
          <a:xfrm flipH="1">
            <a:off x="3860664" y="3371826"/>
            <a:ext cx="1841716" cy="35011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4449364" y="238539"/>
            <a:ext cx="128810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000001"/>
                </a:solidFill>
                <a:latin typeface="+mj-lt"/>
              </a:rPr>
              <a:t>Selezionare la sede </a:t>
            </a:r>
            <a:r>
              <a:rPr lang="it-IT" sz="1000" b="1" dirty="0" smtClean="0">
                <a:solidFill>
                  <a:srgbClr val="000001"/>
                </a:solidFill>
                <a:latin typeface="+mj-lt"/>
              </a:rPr>
              <a:t>dell’Ordine</a:t>
            </a:r>
            <a:r>
              <a:rPr lang="it-IT" sz="1000" b="1" dirty="0">
                <a:solidFill>
                  <a:srgbClr val="000001"/>
                </a:solidFill>
                <a:latin typeface="+mj-lt"/>
              </a:rPr>
              <a:t>, Associazione, </a:t>
            </a:r>
            <a:r>
              <a:rPr lang="it-IT" sz="1000" b="1" dirty="0" smtClean="0">
                <a:solidFill>
                  <a:srgbClr val="000001"/>
                </a:solidFill>
                <a:latin typeface="+mj-lt"/>
              </a:rPr>
              <a:t>Ente.</a:t>
            </a:r>
            <a:endParaRPr lang="it-IT" sz="1000" b="1" dirty="0">
              <a:solidFill>
                <a:srgbClr val="000001"/>
              </a:solidFill>
              <a:latin typeface="+mj-l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246781" y="2398504"/>
            <a:ext cx="1513446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t-IT" sz="1000" b="1" dirty="0" smtClean="0">
              <a:solidFill>
                <a:srgbClr val="131313"/>
              </a:solidFill>
              <a:latin typeface="+mj-lt"/>
            </a:endParaRPr>
          </a:p>
          <a:p>
            <a:r>
              <a:rPr lang="it-IT" sz="1000" b="1" dirty="0" smtClean="0">
                <a:solidFill>
                  <a:srgbClr val="131313"/>
                </a:solidFill>
                <a:latin typeface="+mj-lt"/>
              </a:rPr>
              <a:t>Inserire </a:t>
            </a:r>
            <a:r>
              <a:rPr lang="it-IT" sz="1000" b="1" dirty="0">
                <a:solidFill>
                  <a:srgbClr val="131313"/>
                </a:solidFill>
                <a:latin typeface="+mj-lt"/>
              </a:rPr>
              <a:t>i dati richiesti; </a:t>
            </a:r>
            <a:r>
              <a:rPr lang="it-IT" sz="1000" b="1" dirty="0" smtClean="0">
                <a:solidFill>
                  <a:srgbClr val="131313"/>
                </a:solidFill>
                <a:latin typeface="+mj-lt"/>
              </a:rPr>
              <a:t>provvedere </a:t>
            </a:r>
            <a:r>
              <a:rPr lang="it-IT" sz="1000" b="1" dirty="0">
                <a:solidFill>
                  <a:srgbClr val="131313"/>
                </a:solidFill>
                <a:latin typeface="+mj-lt"/>
              </a:rPr>
              <a:t>ad allegare documento d’identità e delega del </a:t>
            </a:r>
            <a:r>
              <a:rPr lang="it-IT" sz="1000" b="1" dirty="0" smtClean="0">
                <a:solidFill>
                  <a:srgbClr val="131313"/>
                </a:solidFill>
                <a:latin typeface="+mj-lt"/>
              </a:rPr>
              <a:t>richiedente </a:t>
            </a:r>
            <a:r>
              <a:rPr lang="it-IT" sz="1000" b="1" dirty="0">
                <a:solidFill>
                  <a:srgbClr val="131313"/>
                </a:solidFill>
                <a:latin typeface="+mj-lt"/>
              </a:rPr>
              <a:t>(allegato in un unico documento</a:t>
            </a:r>
            <a:r>
              <a:rPr lang="it-IT" sz="1000" b="1" dirty="0" smtClean="0">
                <a:solidFill>
                  <a:srgbClr val="131313"/>
                </a:solidFill>
                <a:latin typeface="+mj-lt"/>
              </a:rPr>
              <a:t>)</a:t>
            </a:r>
          </a:p>
          <a:p>
            <a:endParaRPr lang="it-IT" sz="1000" b="1" dirty="0">
              <a:solidFill>
                <a:srgbClr val="131313"/>
              </a:solidFill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590540" y="6314885"/>
            <a:ext cx="1409360" cy="246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1000" b="1" dirty="0">
                <a:solidFill>
                  <a:srgbClr val="000000"/>
                </a:solidFill>
              </a:rPr>
              <a:t>Cliccare su «avanti»</a:t>
            </a:r>
          </a:p>
        </p:txBody>
      </p:sp>
      <p:cxnSp>
        <p:nvCxnSpPr>
          <p:cNvPr id="16" name="Connettore 2 15"/>
          <p:cNvCxnSpPr/>
          <p:nvPr/>
        </p:nvCxnSpPr>
        <p:spPr bwMode="auto">
          <a:xfrm flipH="1" flipV="1">
            <a:off x="3216973" y="5034060"/>
            <a:ext cx="917705" cy="3317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344" r="1674" b="5363"/>
          <a:stretch/>
        </p:blipFill>
        <p:spPr bwMode="auto">
          <a:xfrm>
            <a:off x="688169" y="1729409"/>
            <a:ext cx="7432101" cy="391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2 10"/>
          <p:cNvCxnSpPr/>
          <p:nvPr/>
        </p:nvCxnSpPr>
        <p:spPr bwMode="auto">
          <a:xfrm flipH="1">
            <a:off x="3432269" y="946425"/>
            <a:ext cx="1268940" cy="199527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 bwMode="auto">
          <a:xfrm flipH="1">
            <a:off x="3966839" y="3546883"/>
            <a:ext cx="4063978" cy="80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 bwMode="auto">
          <a:xfrm flipH="1" flipV="1">
            <a:off x="3966839" y="5456584"/>
            <a:ext cx="623701" cy="71561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100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400558" y="5940751"/>
            <a:ext cx="4149330" cy="2879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+mj-lt"/>
              </a:rPr>
              <a:t>      Videata di conferma invio dati</a:t>
            </a:r>
            <a:endParaRPr lang="it-IT" sz="1400" b="1" dirty="0"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4" y="1149924"/>
            <a:ext cx="8651775" cy="460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8493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082776"/>
            <a:ext cx="6927574" cy="521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27" y="3691921"/>
            <a:ext cx="1190996" cy="37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043609" y="5362346"/>
            <a:ext cx="6927574" cy="9387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000000"/>
                </a:solidFill>
                <a:latin typeface="+mj-lt"/>
              </a:rPr>
              <a:t>Riceverete sulla mail da voi indicata </a:t>
            </a:r>
            <a:r>
              <a:rPr lang="it-IT" sz="1100" b="1" dirty="0" smtClean="0">
                <a:solidFill>
                  <a:srgbClr val="000000"/>
                </a:solidFill>
                <a:latin typeface="+mj-lt"/>
              </a:rPr>
              <a:t>questa </a:t>
            </a:r>
            <a:r>
              <a:rPr lang="it-IT" sz="1100" b="1" dirty="0">
                <a:solidFill>
                  <a:srgbClr val="000000"/>
                </a:solidFill>
                <a:latin typeface="+mj-lt"/>
              </a:rPr>
              <a:t>videata </a:t>
            </a:r>
            <a:r>
              <a:rPr lang="it-IT" sz="1100" b="1" dirty="0" smtClean="0">
                <a:solidFill>
                  <a:srgbClr val="000000"/>
                </a:solidFill>
                <a:latin typeface="+mj-lt"/>
              </a:rPr>
              <a:t>di richiesta conferma</a:t>
            </a:r>
            <a:endParaRPr lang="it-IT" sz="1100" b="1" dirty="0">
              <a:solidFill>
                <a:srgbClr val="000000"/>
              </a:solidFill>
              <a:latin typeface="+mj-lt"/>
            </a:endParaRPr>
          </a:p>
          <a:p>
            <a:r>
              <a:rPr lang="it-IT" sz="1100" b="1" dirty="0" smtClean="0">
                <a:solidFill>
                  <a:srgbClr val="000000"/>
                </a:solidFill>
                <a:latin typeface="+mj-lt"/>
              </a:rPr>
              <a:t>Importante : cliccare </a:t>
            </a:r>
            <a:r>
              <a:rPr lang="it-IT" sz="1100" b="1" dirty="0">
                <a:solidFill>
                  <a:srgbClr val="000000"/>
                </a:solidFill>
                <a:latin typeface="+mj-lt"/>
              </a:rPr>
              <a:t>una sola volta su: </a:t>
            </a:r>
            <a:r>
              <a:rPr lang="it-IT" sz="1100" b="1" u="sng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Clicca qui per confermare l’invio    </a:t>
            </a:r>
            <a:endParaRPr lang="it-IT" sz="1100" b="1" u="sng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r>
              <a:rPr lang="it-IT" sz="1100" b="1" dirty="0" smtClean="0">
                <a:solidFill>
                  <a:srgbClr val="000000"/>
                </a:solidFill>
                <a:latin typeface="+mj-lt"/>
              </a:rPr>
              <a:t>Operazione </a:t>
            </a:r>
            <a:r>
              <a:rPr lang="it-IT" sz="1100" b="1" dirty="0">
                <a:solidFill>
                  <a:srgbClr val="000000"/>
                </a:solidFill>
                <a:latin typeface="+mj-lt"/>
              </a:rPr>
              <a:t>di invio </a:t>
            </a:r>
            <a:r>
              <a:rPr lang="it-IT" sz="1100" b="1" dirty="0" smtClean="0">
                <a:solidFill>
                  <a:srgbClr val="000000"/>
                </a:solidFill>
                <a:latin typeface="+mj-lt"/>
              </a:rPr>
              <a:t>conclusa</a:t>
            </a:r>
          </a:p>
          <a:p>
            <a:endParaRPr lang="it-IT" sz="1100" b="1" dirty="0">
              <a:solidFill>
                <a:srgbClr val="000000"/>
              </a:solidFill>
              <a:latin typeface="+mj-lt"/>
            </a:endParaRPr>
          </a:p>
          <a:p>
            <a:endParaRPr lang="it-IT" sz="11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98" y="3538974"/>
            <a:ext cx="1676262" cy="52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604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92" y="3682503"/>
            <a:ext cx="1020762" cy="3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1357008" y="1123122"/>
            <a:ext cx="7354111" cy="5034768"/>
            <a:chOff x="1357008" y="1123122"/>
            <a:chExt cx="7354111" cy="50347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85" b="4908"/>
            <a:stretch/>
          </p:blipFill>
          <p:spPr bwMode="auto">
            <a:xfrm>
              <a:off x="1357008" y="1123122"/>
              <a:ext cx="7354111" cy="4601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2490279" y="5757780"/>
              <a:ext cx="4970834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000000"/>
                  </a:solidFill>
                </a:rPr>
                <a:t>Comunicazione di presa in carico</a:t>
              </a:r>
              <a:endParaRPr lang="it-IT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Rettangolo 5"/>
            <p:cNvSpPr/>
            <p:nvPr/>
          </p:nvSpPr>
          <p:spPr bwMode="auto">
            <a:xfrm>
              <a:off x="2898841" y="1322965"/>
              <a:ext cx="4153710" cy="46692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" name="Rettangolo 6"/>
            <p:cNvSpPr/>
            <p:nvPr/>
          </p:nvSpPr>
          <p:spPr bwMode="auto">
            <a:xfrm>
              <a:off x="2013626" y="3278804"/>
              <a:ext cx="1712069" cy="14202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pic>
        <p:nvPicPr>
          <p:cNvPr id="2" name="Picture 2" descr="https://encrypted-tbn1.gstatic.com/images?q=tbn:ANd9GcQpRdQpgm0wAFmB0VCbKPVUuSXf9an8hryHWIiVo0NRWPwrYRBiakoq1D0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92" y="3639981"/>
            <a:ext cx="13049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590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862517" y="1848256"/>
            <a:ext cx="7182259" cy="4398177"/>
            <a:chOff x="862517" y="1848256"/>
            <a:chExt cx="7182259" cy="43981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53" r="2680" b="4810"/>
            <a:stretch/>
          </p:blipFill>
          <p:spPr bwMode="auto">
            <a:xfrm>
              <a:off x="862517" y="1848256"/>
              <a:ext cx="7182259" cy="392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1445615" y="5784768"/>
              <a:ext cx="6420256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rgbClr val="000000"/>
                  </a:solidFill>
                </a:rPr>
                <a:t>Equitalia assegnerà alla vostra istanza un numero di ticket che dovrà essere utilizzato per ogni successiva eventuale attività.</a:t>
              </a:r>
              <a:endParaRPr lang="it-IT" sz="1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Connettore 2 6"/>
            <p:cNvCxnSpPr/>
            <p:nvPr/>
          </p:nvCxnSpPr>
          <p:spPr bwMode="auto">
            <a:xfrm flipH="1" flipV="1">
              <a:off x="4192622" y="2791841"/>
              <a:ext cx="2615682" cy="298279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ettangolo 10"/>
            <p:cNvSpPr/>
            <p:nvPr/>
          </p:nvSpPr>
          <p:spPr bwMode="auto">
            <a:xfrm>
              <a:off x="1527242" y="3326858"/>
              <a:ext cx="1731523" cy="14688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5964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289129" y="5953592"/>
            <a:ext cx="4171913" cy="246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chemeClr val="tx1"/>
                </a:solidFill>
              </a:rPr>
              <a:t>Home page www.gruppoequitalia.it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1212574"/>
            <a:ext cx="8248476" cy="461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982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310486" y="6168049"/>
            <a:ext cx="417191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chemeClr val="tx1"/>
                </a:solidFill>
              </a:rPr>
              <a:t>Dopo aver selezionato  «Associazioni e ordini» cliccare su «Ordini professionali»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4" y="1262269"/>
            <a:ext cx="8574950" cy="452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2 5"/>
          <p:cNvCxnSpPr/>
          <p:nvPr/>
        </p:nvCxnSpPr>
        <p:spPr bwMode="auto">
          <a:xfrm flipV="1">
            <a:off x="1401417" y="2534479"/>
            <a:ext cx="1172818" cy="363357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7022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310486" y="6168049"/>
            <a:ext cx="4171913" cy="246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chemeClr val="tx1"/>
                </a:solidFill>
              </a:rPr>
              <a:t>Selezionare «contattaci»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1" y="1151325"/>
            <a:ext cx="9098952" cy="47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2 5"/>
          <p:cNvCxnSpPr/>
          <p:nvPr/>
        </p:nvCxnSpPr>
        <p:spPr bwMode="auto">
          <a:xfrm flipV="1">
            <a:off x="2961861" y="4323522"/>
            <a:ext cx="2613991" cy="18445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7022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10486" y="6168049"/>
            <a:ext cx="4171913" cy="246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chemeClr val="tx1"/>
                </a:solidFill>
              </a:rPr>
              <a:t>Selezionare «Invia la richiesta online»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3" y="1301242"/>
            <a:ext cx="8955156" cy="452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2 7"/>
          <p:cNvCxnSpPr/>
          <p:nvPr/>
        </p:nvCxnSpPr>
        <p:spPr bwMode="auto">
          <a:xfrm flipH="1" flipV="1">
            <a:off x="1461052" y="5724939"/>
            <a:ext cx="843278" cy="44311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3218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310486" y="6168049"/>
            <a:ext cx="3421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solidFill>
                  <a:srgbClr val="000000"/>
                </a:solidFill>
              </a:rPr>
              <a:t>Selezionare la provincia sul menu a tendina </a:t>
            </a:r>
            <a:endParaRPr lang="it-IT" sz="1200" b="1" dirty="0">
              <a:solidFill>
                <a:srgbClr val="000000"/>
              </a:solidFill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6056907" y="6579704"/>
            <a:ext cx="4571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310486" y="6168049"/>
            <a:ext cx="4171913" cy="246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chemeClr val="tx1"/>
                </a:solidFill>
              </a:rPr>
              <a:t>Selezionare la provincia sul menu a tendina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0" y="1292086"/>
            <a:ext cx="8639770" cy="451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ttore 2 9"/>
          <p:cNvCxnSpPr/>
          <p:nvPr/>
        </p:nvCxnSpPr>
        <p:spPr bwMode="auto">
          <a:xfrm flipV="1">
            <a:off x="2087217" y="4870174"/>
            <a:ext cx="1202635" cy="1297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908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163410" y="2507531"/>
            <a:ext cx="8967647" cy="4263916"/>
            <a:chOff x="1150514" y="1636154"/>
            <a:chExt cx="8967647" cy="4263916"/>
          </a:xfrm>
        </p:grpSpPr>
        <p:sp>
          <p:nvSpPr>
            <p:cNvPr id="5" name="Rettangolo 4"/>
            <p:cNvSpPr/>
            <p:nvPr/>
          </p:nvSpPr>
          <p:spPr>
            <a:xfrm flipH="1">
              <a:off x="1150514" y="4422742"/>
              <a:ext cx="3289853" cy="14773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it-IT" sz="900" b="1" dirty="0"/>
                <a:t>Selezionare  sul menu a tendina per individuare </a:t>
              </a:r>
              <a:r>
                <a:rPr lang="it-IT" sz="900" b="1" dirty="0" smtClean="0"/>
                <a:t>causale della richiesta: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it-IT" sz="900" b="1" dirty="0" smtClean="0"/>
                <a:t>Informazioni generiche,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it-IT" sz="900" b="1" dirty="0" smtClean="0"/>
                <a:t>cartella,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it-IT" sz="900" b="1" dirty="0" smtClean="0"/>
                <a:t>rateazioni,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it-IT" sz="900" b="1" dirty="0" smtClean="0"/>
                <a:t>fermo;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it-IT" sz="900" b="1" dirty="0" smtClean="0"/>
                <a:t>Ipoteca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it-IT" sz="900" b="1" dirty="0" smtClean="0"/>
                <a:t>Estratto conto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it-IT" sz="900" b="1" dirty="0" smtClean="0"/>
                <a:t>Conto Fiscale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it-IT" sz="900" b="1" dirty="0" smtClean="0"/>
                <a:t>Altro</a:t>
              </a: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757990" y="4564023"/>
              <a:ext cx="1694978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chemeClr val="tx1"/>
                  </a:solidFill>
                  <a:latin typeface="+mj-lt"/>
                </a:rPr>
                <a:t>inserire la descrizione richiesta;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8946789" y="1636154"/>
              <a:ext cx="1171372" cy="8617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chemeClr val="tx1"/>
                  </a:solidFill>
                </a:rPr>
                <a:t>spuntare la casella consentendo il trattamento dei dati </a:t>
              </a:r>
              <a:r>
                <a:rPr lang="it-IT" sz="1000" b="1" dirty="0" smtClean="0">
                  <a:solidFill>
                    <a:schemeClr val="tx1"/>
                  </a:solidFill>
                </a:rPr>
                <a:t>personali</a:t>
              </a:r>
              <a:endParaRPr lang="it-IT" b="1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Connettore 2 14"/>
            <p:cNvCxnSpPr/>
            <p:nvPr/>
          </p:nvCxnSpPr>
          <p:spPr bwMode="auto">
            <a:xfrm flipH="1" flipV="1">
              <a:off x="2673567" y="2218476"/>
              <a:ext cx="494823" cy="49664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Rettangolo 15"/>
            <p:cNvSpPr/>
            <p:nvPr/>
          </p:nvSpPr>
          <p:spPr>
            <a:xfrm>
              <a:off x="8905953" y="2679051"/>
              <a:ext cx="934277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it-IT" sz="1000" b="1" dirty="0" smtClean="0">
                  <a:solidFill>
                    <a:schemeClr val="tx1"/>
                  </a:solidFill>
                </a:rPr>
                <a:t>Cliccare su avanti</a:t>
              </a:r>
              <a:endParaRPr lang="it-IT" b="1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Connettore 2 16"/>
            <p:cNvCxnSpPr/>
            <p:nvPr/>
          </p:nvCxnSpPr>
          <p:spPr bwMode="auto">
            <a:xfrm flipH="1" flipV="1">
              <a:off x="3033622" y="1878037"/>
              <a:ext cx="269536" cy="32630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8" y="621988"/>
            <a:ext cx="8555061" cy="463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Connettore 2 38"/>
          <p:cNvCxnSpPr/>
          <p:nvPr/>
        </p:nvCxnSpPr>
        <p:spPr bwMode="auto">
          <a:xfrm flipV="1">
            <a:off x="1922399" y="2705538"/>
            <a:ext cx="1413973" cy="254931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 bwMode="auto">
          <a:xfrm flipH="1" flipV="1">
            <a:off x="4552123" y="3176407"/>
            <a:ext cx="735494" cy="220426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 bwMode="auto">
          <a:xfrm flipH="1">
            <a:off x="3650998" y="3729029"/>
            <a:ext cx="5067658" cy="109902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 bwMode="auto">
          <a:xfrm flipH="1">
            <a:off x="1391478" y="2921571"/>
            <a:ext cx="7185993" cy="11634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908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00161" y="1300404"/>
            <a:ext cx="9119327" cy="47492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 defTabSz="457200" eaLnBrk="0" hangingPunct="0">
              <a:spcAft>
                <a:spcPct val="0"/>
              </a:spcAft>
            </a:pPr>
            <a:r>
              <a:rPr lang="it-IT" sz="1400" b="1" kern="1200" dirty="0">
                <a:solidFill>
                  <a:prstClr val="black"/>
                </a:solidFill>
                <a:latin typeface="Calibri"/>
              </a:rPr>
              <a:t>Tipologia di istanza </a:t>
            </a:r>
          </a:p>
          <a:p>
            <a:pPr marL="0" lvl="0" indent="0" defTabSz="457200" eaLnBrk="0" hangingPunct="0">
              <a:spcAft>
                <a:spcPct val="0"/>
              </a:spcAft>
            </a:pPr>
            <a:endParaRPr lang="it-IT" sz="1200" kern="1200" dirty="0">
              <a:solidFill>
                <a:prstClr val="black"/>
              </a:solidFill>
              <a:latin typeface="Calibri"/>
            </a:endParaRPr>
          </a:p>
          <a:p>
            <a:pPr marL="0" lvl="0" indent="0" defTabSz="457200" eaLnBrk="0" hangingPunct="0">
              <a:spcAft>
                <a:spcPct val="0"/>
              </a:spcAft>
            </a:pPr>
            <a:r>
              <a:rPr lang="it-IT" sz="1200" b="1" kern="1200" dirty="0">
                <a:solidFill>
                  <a:prstClr val="black"/>
                </a:solidFill>
                <a:latin typeface="Calibri"/>
              </a:rPr>
              <a:t>Informazioni generiche : </a:t>
            </a:r>
            <a:r>
              <a:rPr lang="it-IT" sz="1200" kern="1200" dirty="0">
                <a:solidFill>
                  <a:prstClr val="black"/>
                </a:solidFill>
                <a:latin typeface="Calibri"/>
              </a:rPr>
              <a:t>Istanze non contemplate nelle tipologie . </a:t>
            </a:r>
          </a:p>
          <a:p>
            <a:pPr marL="0" lvl="0" indent="0" defTabSz="457200" eaLnBrk="0" hangingPunct="0">
              <a:spcAft>
                <a:spcPct val="0"/>
              </a:spcAft>
            </a:pPr>
            <a:endParaRPr lang="it-IT" sz="1200" kern="1200" dirty="0">
              <a:solidFill>
                <a:prstClr val="black"/>
              </a:solidFill>
              <a:latin typeface="Calibri"/>
            </a:endParaRPr>
          </a:p>
          <a:p>
            <a:pPr marL="0" lvl="0" indent="0" defTabSz="457200" eaLnBrk="0" hangingPunct="0">
              <a:spcAft>
                <a:spcPct val="0"/>
              </a:spcAft>
            </a:pPr>
            <a:r>
              <a:rPr lang="it-IT" sz="1200" b="1" kern="1200" dirty="0">
                <a:solidFill>
                  <a:prstClr val="black"/>
                </a:solidFill>
                <a:latin typeface="Calibri"/>
              </a:rPr>
              <a:t>Cartelle </a:t>
            </a:r>
            <a:r>
              <a:rPr lang="it-IT" sz="1200" kern="1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hlinkClick r:id="rId2"/>
              </a:rPr>
              <a:t>http://www.gruppoequitalia.it/equitalia/opencms/it/cittadini/cartella/</a:t>
            </a:r>
            <a:r>
              <a:rPr lang="it-IT" sz="1200" kern="1200" dirty="0">
                <a:solidFill>
                  <a:prstClr val="black"/>
                </a:solidFill>
                <a:latin typeface="Calibri"/>
              </a:rPr>
              <a:t>   </a:t>
            </a:r>
          </a:p>
          <a:p>
            <a:pPr marL="0" lvl="0" indent="0" defTabSz="457200" eaLnBrk="0" hangingPunct="0">
              <a:spcAft>
                <a:spcPct val="0"/>
              </a:spcAft>
            </a:pPr>
            <a:endParaRPr lang="it-IT" sz="1200" kern="1200" dirty="0">
              <a:solidFill>
                <a:prstClr val="black"/>
              </a:solidFill>
              <a:latin typeface="Calibri"/>
            </a:endParaRPr>
          </a:p>
          <a:p>
            <a:pPr marL="0" lvl="0" indent="0" defTabSz="457200" eaLnBrk="0" hangingPunct="0">
              <a:spcAft>
                <a:spcPct val="0"/>
              </a:spcAft>
            </a:pPr>
            <a:r>
              <a:rPr lang="it-IT" sz="1200" b="1" kern="1200" dirty="0">
                <a:solidFill>
                  <a:prstClr val="black"/>
                </a:solidFill>
                <a:latin typeface="Calibri"/>
              </a:rPr>
              <a:t>Rateazione </a:t>
            </a:r>
            <a:r>
              <a:rPr lang="it-IT" sz="1200" kern="1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hlinkClick r:id="rId3"/>
              </a:rPr>
              <a:t>http://www.gruppoequitalia.it/equitalia/opencms/it/cittadini/rateazioni/ModulisticaNew/</a:t>
            </a:r>
            <a:r>
              <a:rPr lang="it-IT" sz="1200" kern="1200" dirty="0">
                <a:solidFill>
                  <a:prstClr val="black"/>
                </a:solidFill>
                <a:latin typeface="Calibri"/>
              </a:rPr>
              <a:t>  </a:t>
            </a:r>
          </a:p>
          <a:p>
            <a:pPr marL="0" lvl="0" indent="0" defTabSz="457200" eaLnBrk="0" hangingPunct="0">
              <a:spcAft>
                <a:spcPct val="0"/>
              </a:spcAft>
            </a:pPr>
            <a:endParaRPr lang="it-IT" sz="1200" kern="1200" dirty="0">
              <a:solidFill>
                <a:prstClr val="black"/>
              </a:solidFill>
              <a:latin typeface="Calibri"/>
            </a:endParaRPr>
          </a:p>
          <a:p>
            <a:pPr marL="0" lvl="0" indent="0" defTabSz="457200" eaLnBrk="0" hangingPunct="0">
              <a:spcAft>
                <a:spcPct val="0"/>
              </a:spcAft>
            </a:pPr>
            <a:r>
              <a:rPr lang="it-IT" sz="1200" b="1" kern="1200" dirty="0">
                <a:solidFill>
                  <a:prstClr val="black"/>
                </a:solidFill>
                <a:latin typeface="Calibri"/>
              </a:rPr>
              <a:t>Fermo </a:t>
            </a:r>
            <a:r>
              <a:rPr lang="it-IT" sz="1200" kern="1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hlinkClick r:id="rId4"/>
              </a:rPr>
              <a:t>http://www.gruppoequitalia.it/equitalia/export/.content/it.gov.equitalia.capogruppo/files/it/Pieghevole__NOVITA_2012.pdf</a:t>
            </a:r>
            <a:r>
              <a:rPr lang="it-IT" sz="1200" kern="1200" dirty="0">
                <a:solidFill>
                  <a:prstClr val="black"/>
                </a:solidFill>
                <a:latin typeface="Calibri"/>
              </a:rPr>
              <a:t>  </a:t>
            </a:r>
          </a:p>
          <a:p>
            <a:pPr marL="0" lvl="0" indent="0" defTabSz="457200" eaLnBrk="0" hangingPunct="0">
              <a:spcAft>
                <a:spcPct val="0"/>
              </a:spcAft>
            </a:pPr>
            <a:endParaRPr lang="it-IT" sz="1200" kern="1200" dirty="0">
              <a:solidFill>
                <a:prstClr val="black"/>
              </a:solidFill>
              <a:latin typeface="Calibri"/>
            </a:endParaRPr>
          </a:p>
          <a:p>
            <a:pPr marL="0" lvl="0" indent="0" defTabSz="457200" eaLnBrk="0" hangingPunct="0">
              <a:spcAft>
                <a:spcPct val="0"/>
              </a:spcAft>
            </a:pPr>
            <a:r>
              <a:rPr lang="it-IT" sz="1200" b="1" kern="1200" dirty="0">
                <a:solidFill>
                  <a:prstClr val="black"/>
                </a:solidFill>
                <a:latin typeface="Calibri"/>
              </a:rPr>
              <a:t>Ipoteca </a:t>
            </a:r>
            <a:r>
              <a:rPr lang="it-IT" sz="1200" kern="1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hlinkClick r:id="rId4"/>
              </a:rPr>
              <a:t>http://www.gruppoequitalia.it/equitalia/export/.content/it.gov.equitalia.capogruppo/files/it/Pieghevole__NOVITA_2012.pdf</a:t>
            </a:r>
            <a:endParaRPr lang="it-IT" sz="1200" kern="1200" dirty="0">
              <a:solidFill>
                <a:prstClr val="black"/>
              </a:solidFill>
              <a:latin typeface="Calibri"/>
            </a:endParaRPr>
          </a:p>
          <a:p>
            <a:pPr marL="0" lvl="0" indent="0" defTabSz="457200" eaLnBrk="0" hangingPunct="0">
              <a:spcAft>
                <a:spcPct val="0"/>
              </a:spcAft>
            </a:pPr>
            <a:r>
              <a:rPr lang="it-IT" sz="1200" kern="1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0" lvl="0" indent="0" defTabSz="457200" eaLnBrk="0" hangingPunct="0">
              <a:spcAft>
                <a:spcPct val="0"/>
              </a:spcAft>
            </a:pPr>
            <a:r>
              <a:rPr lang="it-IT" sz="1200" b="1" kern="1200" dirty="0">
                <a:solidFill>
                  <a:prstClr val="black"/>
                </a:solidFill>
                <a:latin typeface="Calibri"/>
              </a:rPr>
              <a:t>Estratto conto </a:t>
            </a:r>
            <a:r>
              <a:rPr lang="it-IT" sz="1200" kern="1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hlinkClick r:id="rId5"/>
              </a:rPr>
              <a:t>http://www.gruppoequitalia.it/equitalia/export/it/focuson/</a:t>
            </a:r>
            <a:r>
              <a:rPr lang="it-IT" sz="1200" kern="1200" dirty="0">
                <a:solidFill>
                  <a:prstClr val="black"/>
                </a:solidFill>
                <a:latin typeface="Calibri"/>
              </a:rPr>
              <a:t>   </a:t>
            </a:r>
          </a:p>
          <a:p>
            <a:pPr marL="0" lvl="0" indent="0" defTabSz="457200" eaLnBrk="0" hangingPunct="0">
              <a:spcAft>
                <a:spcPct val="0"/>
              </a:spcAft>
            </a:pPr>
            <a:endParaRPr lang="it-IT" sz="1200" kern="1200" dirty="0">
              <a:solidFill>
                <a:prstClr val="black"/>
              </a:solidFill>
              <a:latin typeface="Calibri"/>
            </a:endParaRPr>
          </a:p>
          <a:p>
            <a:pPr marL="0" lvl="0" indent="0" defTabSz="457200" eaLnBrk="0" hangingPunct="0">
              <a:spcAft>
                <a:spcPct val="0"/>
              </a:spcAft>
            </a:pPr>
            <a:r>
              <a:rPr lang="it-IT" sz="1200" b="1" kern="1200" dirty="0">
                <a:solidFill>
                  <a:prstClr val="black"/>
                </a:solidFill>
                <a:latin typeface="Calibri"/>
              </a:rPr>
              <a:t>Conto Fiscale </a:t>
            </a:r>
            <a:r>
              <a:rPr lang="it-IT" sz="1200" kern="1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hlinkClick r:id="rId6"/>
              </a:rPr>
              <a:t>http://www.gruppoequitalia.it/equitalia/opencms/it/cittadini/ContoFiscale/RimbContoFiscale/</a:t>
            </a:r>
            <a:r>
              <a:rPr lang="it-IT" sz="1200" kern="1200" dirty="0">
                <a:solidFill>
                  <a:prstClr val="black"/>
                </a:solidFill>
                <a:latin typeface="Calibri"/>
              </a:rPr>
              <a:t>  </a:t>
            </a:r>
          </a:p>
          <a:p>
            <a:pPr marL="0" lvl="0" indent="0" defTabSz="457200" eaLnBrk="0" hangingPunct="0">
              <a:spcAft>
                <a:spcPct val="0"/>
              </a:spcAft>
            </a:pPr>
            <a:endParaRPr lang="it-IT" sz="1200" kern="1200" dirty="0">
              <a:solidFill>
                <a:prstClr val="black"/>
              </a:solidFill>
              <a:latin typeface="Calibri"/>
            </a:endParaRPr>
          </a:p>
          <a:p>
            <a:pPr marL="0" lvl="0" indent="0" defTabSz="457200" eaLnBrk="0" hangingPunct="0">
              <a:spcAft>
                <a:spcPct val="0"/>
              </a:spcAft>
            </a:pPr>
            <a:r>
              <a:rPr lang="it-IT" sz="1200" b="1" kern="1200" dirty="0">
                <a:solidFill>
                  <a:prstClr val="black"/>
                </a:solidFill>
                <a:latin typeface="Calibri"/>
              </a:rPr>
              <a:t>Altro </a:t>
            </a:r>
            <a:r>
              <a:rPr lang="it-IT" sz="1200" kern="1200" dirty="0">
                <a:solidFill>
                  <a:prstClr val="black"/>
                </a:solidFill>
                <a:latin typeface="Calibri"/>
              </a:rPr>
              <a:t>: Richiesta di appuntamento, nella descrizione il contribuente esporrà la tematica oggetto dell’incontro, successivamente sarà contattato dai nostri uffici per la definizione della data e luogo dell’appuntamento. </a:t>
            </a:r>
            <a:endParaRPr lang="it-IT" sz="1200" kern="1200" dirty="0" smtClean="0">
              <a:solidFill>
                <a:prstClr val="black"/>
              </a:solidFill>
              <a:latin typeface="Calibri"/>
            </a:endParaRPr>
          </a:p>
          <a:p>
            <a:pPr marL="0" lvl="0" indent="0" defTabSz="457200" eaLnBrk="0" hangingPunct="0">
              <a:spcAft>
                <a:spcPct val="0"/>
              </a:spcAft>
            </a:pPr>
            <a:endParaRPr lang="it-IT" sz="1200" kern="1200" dirty="0" smtClean="0">
              <a:solidFill>
                <a:prstClr val="black"/>
              </a:solidFill>
              <a:latin typeface="Calibri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73100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2 17"/>
          <p:cNvCxnSpPr/>
          <p:nvPr/>
        </p:nvCxnSpPr>
        <p:spPr bwMode="auto">
          <a:xfrm flipH="1" flipV="1">
            <a:off x="3718170" y="4470036"/>
            <a:ext cx="398834" cy="16106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 bwMode="auto">
          <a:xfrm flipH="1" flipV="1">
            <a:off x="5273979" y="3461348"/>
            <a:ext cx="686586" cy="32213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3331904" y="6134744"/>
            <a:ext cx="228536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000000"/>
                </a:solidFill>
              </a:rPr>
              <a:t>Inserire la provincia di residenza </a:t>
            </a:r>
            <a:r>
              <a:rPr lang="it-IT" sz="1000" b="1" dirty="0">
                <a:solidFill>
                  <a:srgbClr val="000000"/>
                </a:solidFill>
                <a:latin typeface="+mj-lt"/>
              </a:rPr>
              <a:t>del</a:t>
            </a:r>
            <a:r>
              <a:rPr lang="it-IT" sz="1000" b="1" dirty="0">
                <a:solidFill>
                  <a:srgbClr val="000000"/>
                </a:solidFill>
              </a:rPr>
              <a:t> contribuente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847257" y="204649"/>
            <a:ext cx="293588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000000"/>
                </a:solidFill>
              </a:rPr>
              <a:t>Inserire i dati dell’assistito, se si tratta di persona giuridica inserire gli estremi societari </a:t>
            </a:r>
          </a:p>
          <a:p>
            <a:r>
              <a:rPr lang="it-IT" sz="1000" b="1" dirty="0" smtClean="0">
                <a:solidFill>
                  <a:srgbClr val="000000"/>
                </a:solidFill>
              </a:rPr>
              <a:t>(ragione sociale, codice fiscale/partita IVA)</a:t>
            </a:r>
            <a:endParaRPr lang="it-IT" sz="10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" b="6463"/>
          <a:stretch/>
        </p:blipFill>
        <p:spPr bwMode="auto">
          <a:xfrm>
            <a:off x="465477" y="1639957"/>
            <a:ext cx="7617350" cy="40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2 7"/>
          <p:cNvCxnSpPr/>
          <p:nvPr/>
        </p:nvCxnSpPr>
        <p:spPr bwMode="auto">
          <a:xfrm>
            <a:off x="3718170" y="5883965"/>
            <a:ext cx="8945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nettore 2 20"/>
          <p:cNvCxnSpPr/>
          <p:nvPr/>
        </p:nvCxnSpPr>
        <p:spPr bwMode="auto">
          <a:xfrm flipH="1">
            <a:off x="2096099" y="558592"/>
            <a:ext cx="3658658" cy="268799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 bwMode="auto">
          <a:xfrm flipH="1" flipV="1">
            <a:off x="3161110" y="4784062"/>
            <a:ext cx="955894" cy="12187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100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 Power Point_2014">
  <a:themeElements>
    <a:clrScheme name="Personalizzato 1">
      <a:dk1>
        <a:srgbClr val="595959"/>
      </a:dk1>
      <a:lt1>
        <a:srgbClr val="FFFFFF"/>
      </a:lt1>
      <a:dk2>
        <a:srgbClr val="FFFFFF"/>
      </a:dk2>
      <a:lt2>
        <a:srgbClr val="D8D8D8"/>
      </a:lt2>
      <a:accent1>
        <a:srgbClr val="0046AD"/>
      </a:accent1>
      <a:accent2>
        <a:srgbClr val="0168FF"/>
      </a:accent2>
      <a:accent3>
        <a:srgbClr val="69A6FF"/>
      </a:accent3>
      <a:accent4>
        <a:srgbClr val="A3C8FF"/>
      </a:accent4>
      <a:accent5>
        <a:srgbClr val="D9E8FF"/>
      </a:accent5>
      <a:accent6>
        <a:srgbClr val="F3F8FF"/>
      </a:accent6>
      <a:hlink>
        <a:srgbClr val="0057A4"/>
      </a:hlink>
      <a:folHlink>
        <a:srgbClr val="7FAACF"/>
      </a:folHlink>
    </a:clrScheme>
    <a:fontScheme name="Personalizzat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3">
        <a:dk1>
          <a:srgbClr val="004A54"/>
        </a:dk1>
        <a:lt1>
          <a:srgbClr val="FFFFFF"/>
        </a:lt1>
        <a:dk2>
          <a:srgbClr val="E8B402"/>
        </a:dk2>
        <a:lt2>
          <a:srgbClr val="808080"/>
        </a:lt2>
        <a:accent1>
          <a:srgbClr val="AAC9CE"/>
        </a:accent1>
        <a:accent2>
          <a:srgbClr val="30BF5B"/>
        </a:accent2>
        <a:accent3>
          <a:srgbClr val="FFFFFF"/>
        </a:accent3>
        <a:accent4>
          <a:srgbClr val="003E46"/>
        </a:accent4>
        <a:accent5>
          <a:srgbClr val="D2E1E3"/>
        </a:accent5>
        <a:accent6>
          <a:srgbClr val="2AAD52"/>
        </a:accent6>
        <a:hlink>
          <a:srgbClr val="0090A4"/>
        </a:hlink>
        <a:folHlink>
          <a:srgbClr val="F6E62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3931D4BD8736A48B247C1E73CA454A3" ma:contentTypeVersion="30" ma:contentTypeDescription="Creare un nuovo documento." ma:contentTypeScope="" ma:versionID="ec301b3f71532f13efb196f3476f86c4">
  <xsd:schema xmlns:xsd="http://www.w3.org/2001/XMLSchema" xmlns:xs="http://www.w3.org/2001/XMLSchema" xmlns:p="http://schemas.microsoft.com/office/2006/metadata/properties" xmlns:ns1="http://schemas.microsoft.com/sharepoint/v3" xmlns:ns2="4fc2d241-3083-4529-b0a6-262ec50760ed" targetNamespace="http://schemas.microsoft.com/office/2006/metadata/properties" ma:root="true" ma:fieldsID="35f88b2fb5fc4f1a1804803588852f58" ns1:_="" ns2:_="">
    <xsd:import namespace="http://schemas.microsoft.com/sharepoint/v3"/>
    <xsd:import namespace="4fc2d241-3083-4529-b0a6-262ec50760ed"/>
    <xsd:element name="properties">
      <xsd:complexType>
        <xsd:sequence>
          <xsd:element name="documentManagement">
            <xsd:complexType>
              <xsd:all>
                <xsd:element ref="ns2:Sottotitolo" minOccurs="0"/>
                <xsd:element ref="ns2:Argomento" minOccurs="0"/>
                <xsd:element ref="ns2:Numero_x0020_Protocollo" minOccurs="0"/>
                <xsd:element ref="ns2:Data_x0020_documento"/>
                <xsd:element ref="ns1:PublishingStartDate" minOccurs="0"/>
                <xsd:element ref="ns1:PublishingExpirationDate" minOccurs="0"/>
                <xsd:element ref="ns2:Anno" minOccurs="0"/>
                <xsd:element ref="ns2:Tipo_x0020_di_x0020_fonte" minOccurs="0"/>
                <xsd:element ref="ns2:Note_x0020_sulla_x0020_fonte" minOccurs="0"/>
                <xsd:element ref="ns2:Autore" minOccurs="0"/>
                <xsd:element ref="ns2:Unità_x0020_organizzativa_x0020_Autore" minOccurs="0"/>
                <xsd:element ref="ns2:Società_x0020_Autore"/>
                <xsd:element ref="ns2:DIR" minOccurs="0"/>
                <xsd:element ref="ns2:AT" minOccurs="0"/>
                <xsd:element ref="ns2:Note_x0020_e_x0020_commenti" minOccurs="0"/>
                <xsd:element ref="ns2:Link_x0020_a_x0020_documenti_x0020_collegati" minOccurs="0"/>
                <xsd:element ref="ns2:Siti_x0020_collegati" minOccurs="0"/>
                <xsd:element ref="ns2:Tipologia_x0020_documento"/>
                <xsd:element ref="ns2:Visibilità" minOccurs="0"/>
                <xsd:element ref="ns2:Visibilità1" minOccurs="0"/>
                <xsd:element ref="ns2:Disclaimer" minOccurs="0"/>
                <xsd:element ref="ns2:Programma" minOccurs="0"/>
                <xsd:element ref="ns2:Progetto" minOccurs="0"/>
                <xsd:element ref="ns2:File_x0020_Tipo" minOccurs="0"/>
                <xsd:element ref="ns2:Template" minOccurs="0"/>
                <xsd:element ref="ns2:Raccolta_x0020_documenti" minOccurs="0"/>
                <xsd:element ref="ns2:Data_x0020_pubblicazione" minOccurs="0"/>
                <xsd:element ref="ns2:Abstract" minOccurs="0"/>
                <xsd:element ref="ns2:Area_x0020_tematic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6" nillable="true" ma:displayName="Data inizio pianificazione" ma:internalName="PublishingStartDate">
      <xsd:simpleType>
        <xsd:restriction base="dms:Unknown"/>
      </xsd:simpleType>
    </xsd:element>
    <xsd:element name="PublishingExpirationDate" ma:index="7" nillable="true" ma:displayName="Data fine pianificazion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2d241-3083-4529-b0a6-262ec50760ed" elementFormDefault="qualified">
    <xsd:import namespace="http://schemas.microsoft.com/office/2006/documentManagement/types"/>
    <xsd:import namespace="http://schemas.microsoft.com/office/infopath/2007/PartnerControls"/>
    <xsd:element name="Sottotitolo" ma:index="2" nillable="true" ma:displayName="Sottotitolo" ma:internalName="Sottotitolo">
      <xsd:simpleType>
        <xsd:restriction base="dms:Text">
          <xsd:maxLength value="255"/>
        </xsd:restriction>
      </xsd:simpleType>
    </xsd:element>
    <xsd:element name="Argomento" ma:index="3" nillable="true" ma:displayName="Argomento" ma:format="Dropdown" ma:internalName="Argomento">
      <xsd:simpleType>
        <xsd:restriction base="dms:Choice">
          <xsd:enumeration value="ACQUISTI E LOGISTICA"/>
          <xsd:enumeration value="AFFARI GENERALI"/>
          <xsd:enumeration value="AMMINISTRAZIONE E FINANZA"/>
          <xsd:enumeration value="CARICO RUOLI"/>
          <xsd:enumeration value="CARTELLAZIONE"/>
          <xsd:enumeration value="CONTENZIOSO DELLA RISCOSSIONE"/>
          <xsd:enumeration value="ELABORAZIONE E GESTIONE ATTI ESATTORIALI"/>
          <xsd:enumeration value="ELABORAZIONE E GESTIONE DOCUMENTI FISCALITÀ LOCALE (GIA, TARSU, …)"/>
          <xsd:enumeration value="GESTIONE DELEGHE ATTIVE E PASSIVE"/>
          <xsd:enumeration value="GESTIONE ENTI"/>
          <xsd:enumeration value="GESTIONE MAGGIORI RATEAZIONI"/>
          <xsd:enumeration value="GESTIONE INESIGIBILITÀ"/>
          <xsd:enumeration value="INTERNAL AUDIT"/>
          <xsd:enumeration value="LEGALE E SOCIETARIO"/>
          <xsd:enumeration value="NOTIFICA A/R"/>
          <xsd:enumeration value="NOTIFICA MESSO UDR"/>
          <xsd:enumeration value="ORGANIZZAZIONE"/>
          <xsd:enumeration value="PIANIFICAZIONE E CONTROLLO"/>
          <xsd:enumeration value="PIANIFICAZIONE E MONITORAGGIO DELLA PRODUZIONE"/>
          <xsd:enumeration value="PROVVEDIMENTI MODIFICATIVI"/>
          <xsd:enumeration value="RELAZIONI ESTERNE / ISTITUZIONALI"/>
          <xsd:enumeration value="RENDICONTAZIONE"/>
          <xsd:enumeration value="RISCOSSIONE E INCASSI"/>
          <xsd:enumeration value="RISCOSSIONE COATTIVA"/>
          <xsd:enumeration value="RISORSE UMANE"/>
          <xsd:enumeration value="RIVERSAMENTO"/>
          <xsd:enumeration value="SERVIZI AL CONTRIBUENTE"/>
          <xsd:enumeration value="SICUREZZA"/>
          <xsd:enumeration value="SISTEMI IT"/>
          <xsd:enumeration value="SPEDIZIONE POSTA MASSIVA"/>
          <xsd:enumeration value="TRIBUTI"/>
        </xsd:restriction>
      </xsd:simpleType>
    </xsd:element>
    <xsd:element name="Numero_x0020_Protocollo" ma:index="4" nillable="true" ma:displayName="Numero Protocollo" ma:internalName="Numero_x0020_Protocollo">
      <xsd:simpleType>
        <xsd:restriction base="dms:Text">
          <xsd:maxLength value="255"/>
        </xsd:restriction>
      </xsd:simpleType>
    </xsd:element>
    <xsd:element name="Data_x0020_documento" ma:index="5" ma:displayName="Data" ma:format="DateOnly" ma:internalName="Data_x0020_documento">
      <xsd:simpleType>
        <xsd:restriction base="dms:DateTime"/>
      </xsd:simpleType>
    </xsd:element>
    <xsd:element name="Anno" ma:index="8" nillable="true" ma:displayName="Anno" ma:internalName="Anno">
      <xsd:simpleType>
        <xsd:restriction base="dms:Text">
          <xsd:maxLength value="4"/>
        </xsd:restriction>
      </xsd:simpleType>
    </xsd:element>
    <xsd:element name="Tipo_x0020_di_x0020_fonte" ma:index="9" nillable="true" ma:displayName="Tipo di fonte" ma:format="RadioButtons" ma:internalName="Tipo_x0020_di_x0020_fonte">
      <xsd:simpleType>
        <xsd:restriction base="dms:Choice">
          <xsd:enumeration value="I = interna al gruppo"/>
          <xsd:enumeration value="E = esterna al gruppo"/>
        </xsd:restriction>
      </xsd:simpleType>
    </xsd:element>
    <xsd:element name="Note_x0020_sulla_x0020_fonte" ma:index="10" nillable="true" ma:displayName="Note sulla fonte" ma:description="(nome, data, applicativo ecc.)" ma:internalName="Note_x0020_sulla_x0020_fonte">
      <xsd:simpleType>
        <xsd:restriction base="dms:Text">
          <xsd:maxLength value="255"/>
        </xsd:restriction>
      </xsd:simpleType>
    </xsd:element>
    <xsd:element name="Autore" ma:index="11" nillable="true" ma:displayName="Autore" ma:internalName="Autore">
      <xsd:simpleType>
        <xsd:restriction base="dms:Text">
          <xsd:maxLength value="255"/>
        </xsd:restriction>
      </xsd:simpleType>
    </xsd:element>
    <xsd:element name="Unità_x0020_organizzativa_x0020_Autore" ma:index="12" nillable="true" ma:displayName="Unità organizzativa" ma:internalName="Unit_x00e0__x0020_organizzativa_x0020_Autore">
      <xsd:simpleType>
        <xsd:restriction base="dms:Text">
          <xsd:maxLength value="255"/>
        </xsd:restriction>
      </xsd:simpleType>
    </xsd:element>
    <xsd:element name="Società_x0020_Autore" ma:index="13" ma:displayName="Società" ma:format="Dropdown" ma:internalName="Societ_x00e0__x0020_Autore">
      <xsd:simpleType>
        <xsd:restriction base="dms:Choice">
          <xsd:enumeration value="GRUPPO"/>
          <xsd:enumeration value="EQ"/>
          <xsd:enumeration value="EQCEN"/>
          <xsd:enumeration value="EQGIU"/>
          <xsd:enumeration value="EQNORD"/>
          <xsd:enumeration value="EQSER"/>
          <xsd:enumeration value="EQSUD"/>
          <xsd:enumeration value="EQBAS"/>
          <xsd:enumeration value="EQCER"/>
          <xsd:enumeration value="EQEMI"/>
          <xsd:enumeration value="EQESA"/>
          <xsd:enumeration value="EQETR"/>
          <xsd:enumeration value="EQFVG"/>
          <xsd:enumeration value="EQGER"/>
          <xsd:enumeration value="EQLEC"/>
          <xsd:enumeration value="EQMAR"/>
          <xsd:enumeration value="EQNOM"/>
          <xsd:enumeration value="EQPOL"/>
          <xsd:enumeration value="EQPRA"/>
          <xsd:enumeration value="EQROM"/>
          <xsd:enumeration value="EQSAR"/>
          <xsd:enumeration value="EQSES"/>
          <xsd:enumeration value="EQTRE"/>
          <xsd:enumeration value="EQUMB"/>
          <xsd:enumeration value="EQVEN"/>
        </xsd:restriction>
      </xsd:simpleType>
    </xsd:element>
    <xsd:element name="DIR" ma:index="14" nillable="true" ma:displayName="DR" ma:format="Dropdown" ma:internalName="DIR">
      <xsd:simpleType>
        <xsd:restriction base="dms:Choice">
          <xsd:enumeration value="PIE"/>
          <xsd:enumeration value="VDA"/>
          <xsd:enumeration value="LOM"/>
          <xsd:enumeration value="TAA"/>
          <xsd:enumeration value="VEN"/>
          <xsd:enumeration value="FVG"/>
          <xsd:enumeration value="LIG"/>
          <xsd:enumeration value="EMR"/>
          <xsd:enumeration value="TOS"/>
          <xsd:enumeration value="UMB"/>
          <xsd:enumeration value="MAR"/>
          <xsd:enumeration value="LAZ"/>
          <xsd:enumeration value="ABR"/>
          <xsd:enumeration value="MOL"/>
          <xsd:enumeration value="CAM"/>
          <xsd:enumeration value="PUG"/>
          <xsd:enumeration value="BAS"/>
          <xsd:enumeration value="CAL"/>
          <xsd:enumeration value="SIC"/>
          <xsd:enumeration value="SAR"/>
        </xsd:restriction>
      </xsd:simpleType>
    </xsd:element>
    <xsd:element name="AT" ma:index="15" nillable="true" ma:displayName="AT" ma:internalName="AT">
      <xsd:simpleType>
        <xsd:restriction base="dms:Text">
          <xsd:maxLength value="2"/>
        </xsd:restriction>
      </xsd:simpleType>
    </xsd:element>
    <xsd:element name="Note_x0020_e_x0020_commenti" ma:index="16" nillable="true" ma:displayName="Note e commenti" ma:internalName="Note_x0020_e_x0020_commenti" ma:readOnly="false">
      <xsd:simpleType>
        <xsd:restriction base="dms:Text">
          <xsd:maxLength value="255"/>
        </xsd:restriction>
      </xsd:simpleType>
    </xsd:element>
    <xsd:element name="Link_x0020_a_x0020_documenti_x0020_collegati" ma:index="17" nillable="true" ma:displayName="Link a documenti collegati" ma:internalName="Link_x0020_a_x0020_documenti_x0020_collegati">
      <xsd:simpleType>
        <xsd:restriction base="dms:Text">
          <xsd:maxLength value="255"/>
        </xsd:restriction>
      </xsd:simpleType>
    </xsd:element>
    <xsd:element name="Siti_x0020_collegati" ma:index="18" nillable="true" ma:displayName="Siti collegati" ma:description="(link a oggetti della intranet o siti web)" ma:internalName="Siti_x0020_collegati">
      <xsd:simpleType>
        <xsd:restriction base="dms:Text">
          <xsd:maxLength value="255"/>
        </xsd:restriction>
      </xsd:simpleType>
    </xsd:element>
    <xsd:element name="Tipologia_x0020_documento" ma:index="19" ma:displayName="Tipologia" ma:format="Dropdown" ma:internalName="Tipologia_x0020_documento">
      <xsd:simpleType>
        <xsd:restriction base="dms:Choice">
          <xsd:enumeration value="ATTI PARLAMENTARI"/>
          <xsd:enumeration value="BILANCI"/>
          <xsd:enumeration value="CALENDARIO"/>
          <xsd:enumeration value="CERTIFICAZIONI"/>
          <xsd:enumeration value="CIRCOLARI"/>
          <xsd:enumeration value="COMUNICATI STAMPA"/>
          <xsd:enumeration value="COMUNICAZIONI"/>
          <xsd:enumeration value="COMUNICAZIONI ORGANIZZATIVE"/>
          <xsd:enumeration value="CONTRATTI"/>
          <xsd:enumeration value="CONVENZIONI"/>
          <xsd:enumeration value="DIRETTIVE"/>
          <xsd:enumeration value="DISPOSIZIONI ORGANIZZATIVE"/>
          <xsd:enumeration value="GUIDE"/>
          <xsd:enumeration value="ISTRUZIONI OPERATIVE"/>
          <xsd:enumeration value="MANUALISTICA"/>
          <xsd:enumeration value="MODULISTICA"/>
          <xsd:enumeration value="MULTIMEDIA"/>
          <xsd:enumeration value="NEWS"/>
          <xsd:enumeration value="NEWSLETTER"/>
          <xsd:enumeration value="NORMATIVA"/>
          <xsd:enumeration value="NOTE"/>
          <xsd:enumeration value="ORDINI DI SERVIZIO"/>
          <xsd:enumeration value="PROCEDURE"/>
          <xsd:enumeration value="RASSEGNA STAMPA"/>
          <xsd:enumeration value="REGOLAMENTI"/>
          <xsd:enumeration value="REPLICHE"/>
          <xsd:enumeration value="REPORTISTICA"/>
          <xsd:enumeration value="TABELLE"/>
          <xsd:enumeration value="VERBALI"/>
        </xsd:restriction>
      </xsd:simpleType>
    </xsd:element>
    <xsd:element name="Visibilità" ma:index="20" nillable="true" ma:displayName="Condivisione" ma:description="G = visibile all’intero gruppo&#10;ADR = possibilità di selezionare uno o più ADR&#10;UO = Selezione per unità organizzativa&#10;Personalizzata = l’utente ha una propria esigenza di distribuzione" ma:format="Dropdown" ma:internalName="Visibilit_x00e0_">
      <xsd:simpleType>
        <xsd:restriction base="dms:Choice">
          <xsd:enumeration value="G"/>
          <xsd:enumeration value="ADR"/>
          <xsd:enumeration value="UO"/>
          <xsd:enumeration value="Personalizza"/>
        </xsd:restriction>
      </xsd:simpleType>
    </xsd:element>
    <xsd:element name="Visibilità1" ma:index="21" nillable="true" ma:displayName="Visibilità" ma:internalName="Visibilit_x00e0_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iservato"/>
                  </xsd:restriction>
                </xsd:simpleType>
              </xsd:element>
            </xsd:sequence>
          </xsd:extension>
        </xsd:complexContent>
      </xsd:complexType>
    </xsd:element>
    <xsd:element name="Disclaimer" ma:index="22" nillable="true" ma:displayName="Disclaimer" ma:internalName="Disclaimer" ma:readOnly="false">
      <xsd:simpleType>
        <xsd:restriction base="dms:Text">
          <xsd:maxLength value="255"/>
        </xsd:restriction>
      </xsd:simpleType>
    </xsd:element>
    <xsd:element name="Programma" ma:index="23" nillable="true" ma:displayName="Programma" ma:internalName="Programma" ma:readOnly="false">
      <xsd:simpleType>
        <xsd:restriction base="dms:Text">
          <xsd:maxLength value="255"/>
        </xsd:restriction>
      </xsd:simpleType>
    </xsd:element>
    <xsd:element name="Progetto" ma:index="24" nillable="true" ma:displayName="Progetto" ma:internalName="Progetto" ma:readOnly="false">
      <xsd:simpleType>
        <xsd:restriction base="dms:Text">
          <xsd:maxLength value="255"/>
        </xsd:restriction>
      </xsd:simpleType>
    </xsd:element>
    <xsd:element name="File_x0020_Tipo" ma:index="25" nillable="true" ma:displayName="File Tipo" ma:format="Dropdown" ma:internalName="File_x0020_Tipo" ma:readOnly="false">
      <xsd:simpleType>
        <xsd:restriction base="dms:Choice">
          <xsd:enumeration value="Immagini"/>
          <xsd:enumeration value="File audio"/>
          <xsd:enumeration value="Filmati"/>
          <xsd:enumeration value="Documento"/>
          <xsd:enumeration value="Pagina"/>
          <xsd:enumeration value="Altro"/>
        </xsd:restriction>
      </xsd:simpleType>
    </xsd:element>
    <xsd:element name="Template" ma:index="26" nillable="true" ma:displayName="Template" ma:internalName="Template" ma:readOnly="false">
      <xsd:simpleType>
        <xsd:restriction base="dms:Text">
          <xsd:maxLength value="255"/>
        </xsd:restriction>
      </xsd:simpleType>
    </xsd:element>
    <xsd:element name="Raccolta_x0020_documenti" ma:index="27" nillable="true" ma:displayName="Raccolta documenti" ma:description="Valorizzare con il nome della Document Library se la sottoscrizione deve interessare  la Document Library piuttosto che la Pagina." ma:internalName="Raccolta_x0020_documenti" ma:readOnly="false">
      <xsd:simpleType>
        <xsd:restriction base="dms:Text">
          <xsd:maxLength value="255"/>
        </xsd:restriction>
      </xsd:simpleType>
    </xsd:element>
    <xsd:element name="Data_x0020_pubblicazione" ma:index="35" nillable="true" ma:displayName="Data pubblicazione" ma:format="DateOnly" ma:internalName="Data_x0020_pubblicazione" ma:readOnly="false">
      <xsd:simpleType>
        <xsd:restriction base="dms:DateTime"/>
      </xsd:simpleType>
    </xsd:element>
    <xsd:element name="Abstract" ma:index="36" nillable="true" ma:displayName="Abstract" ma:internalName="Abstract" ma:readOnly="false">
      <xsd:simpleType>
        <xsd:restriction base="dms:Note">
          <xsd:maxLength value="255"/>
        </xsd:restriction>
      </xsd:simpleType>
    </xsd:element>
    <xsd:element name="Area_x0020_tematica" ma:index="37" nillable="true" ma:displayName="Area tematica" ma:internalName="Area_x0020_tematica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Tipo di contenuto"/>
        <xsd:element ref="dc:title" maxOccurs="1" ma:index="1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_x0020_Tipo xmlns="4fc2d241-3083-4529-b0a6-262ec50760ed" xsi:nil="true"/>
    <Area_x0020_tematica xmlns="4fc2d241-3083-4529-b0a6-262ec50760ed" xsi:nil="true"/>
    <Link_x0020_a_x0020_documenti_x0020_collegati xmlns="4fc2d241-3083-4529-b0a6-262ec50760ed" xsi:nil="true"/>
    <Visibilità xmlns="4fc2d241-3083-4529-b0a6-262ec50760ed" xsi:nil="true"/>
    <Società_x0020_Autore xmlns="4fc2d241-3083-4529-b0a6-262ec50760ed">GRUPPO</Società_x0020_Autore>
    <Disclaimer xmlns="4fc2d241-3083-4529-b0a6-262ec50760ed" xsi:nil="true"/>
    <Sottotitolo xmlns="4fc2d241-3083-4529-b0a6-262ec50760ed" xsi:nil="true"/>
    <Programma xmlns="4fc2d241-3083-4529-b0a6-262ec50760ed" xsi:nil="true"/>
    <Argomento xmlns="4fc2d241-3083-4529-b0a6-262ec50760ed" xsi:nil="true"/>
    <Tipo_x0020_di_x0020_fonte xmlns="4fc2d241-3083-4529-b0a6-262ec50760ed" xsi:nil="true"/>
    <Unità_x0020_organizzativa_x0020_Autore xmlns="4fc2d241-3083-4529-b0a6-262ec50760ed" xsi:nil="true"/>
    <DIR xmlns="4fc2d241-3083-4529-b0a6-262ec50760ed" xsi:nil="true"/>
    <Visibilità1 xmlns="4fc2d241-3083-4529-b0a6-262ec50760ed"/>
    <Progetto xmlns="4fc2d241-3083-4529-b0a6-262ec50760ed" xsi:nil="true"/>
    <Anno xmlns="4fc2d241-3083-4529-b0a6-262ec50760ed">2014</Anno>
    <Data_x0020_documento xmlns="4fc2d241-3083-4529-b0a6-262ec50760ed">2014-03-27T23:00:00+00:00</Data_x0020_documento>
    <Tipologia_x0020_documento xmlns="4fc2d241-3083-4529-b0a6-262ec50760ed">MODULISTICA</Tipologia_x0020_documento>
    <Template xmlns="4fc2d241-3083-4529-b0a6-262ec50760ed" xsi:nil="true"/>
    <Data_x0020_pubblicazione xmlns="4fc2d241-3083-4529-b0a6-262ec50760ed" xsi:nil="true"/>
    <PublishingExpirationDate xmlns="http://schemas.microsoft.com/sharepoint/v3" xsi:nil="true"/>
    <Note_x0020_e_x0020_commenti xmlns="4fc2d241-3083-4529-b0a6-262ec50760ed" xsi:nil="true"/>
    <Raccolta_x0020_documenti xmlns="4fc2d241-3083-4529-b0a6-262ec50760ed" xsi:nil="true"/>
    <Abstract xmlns="4fc2d241-3083-4529-b0a6-262ec50760ed" xsi:nil="true"/>
    <Note_x0020_sulla_x0020_fonte xmlns="4fc2d241-3083-4529-b0a6-262ec50760ed" xsi:nil="true"/>
    <Numero_x0020_Protocollo xmlns="4fc2d241-3083-4529-b0a6-262ec50760ed" xsi:nil="true"/>
    <PublishingStartDate xmlns="http://schemas.microsoft.com/sharepoint/v3" xsi:nil="true"/>
    <Siti_x0020_collegati xmlns="4fc2d241-3083-4529-b0a6-262ec50760ed" xsi:nil="true"/>
    <Autore xmlns="4fc2d241-3083-4529-b0a6-262ec50760ed" xsi:nil="true"/>
    <AT xmlns="4fc2d241-3083-4529-b0a6-262ec50760ed" xsi:nil="true"/>
  </documentManagement>
</p:properties>
</file>

<file path=customXml/itemProps1.xml><?xml version="1.0" encoding="utf-8"?>
<ds:datastoreItem xmlns:ds="http://schemas.openxmlformats.org/officeDocument/2006/customXml" ds:itemID="{C59B9330-C3BF-40B6-9F1A-523720C239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0211B5-1053-49BF-A18D-9259862B5C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c2d241-3083-4529-b0a6-262ec50760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65E7EF-AA1C-42AA-8476-5F3F50288547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fc2d241-3083-4529-b0a6-262ec50760ed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 Power Point_2014</Template>
  <TotalTime>697</TotalTime>
  <Words>330</Words>
  <Application>Microsoft Office PowerPoint</Application>
  <PresentationFormat>Personalizzato</PresentationFormat>
  <Paragraphs>57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Format Power Point_2014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Equitalia Nord SpA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>Nuovo Format Power Point</dc:subject>
  <dc:creator>Fanfalone Gaspare</dc:creator>
  <cp:lastModifiedBy>F.G.</cp:lastModifiedBy>
  <cp:revision>106</cp:revision>
  <cp:lastPrinted>2014-12-05T07:59:52Z</cp:lastPrinted>
  <dcterms:created xsi:type="dcterms:W3CDTF">2014-04-07T06:40:13Z</dcterms:created>
  <dcterms:modified xsi:type="dcterms:W3CDTF">2014-12-16T10:13:46Z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0x01010043931D4BD8736A48B247C1E73CA454A3</vt:lpwstr>
  </property>
  <property fmtid="{D5CDD505-2E9C-101B-9397-08002B2CF9AE}" pid="3" name="TaxKeyword">
    <vt:lpwstr/>
  </property>
  <property fmtid="{D5CDD505-2E9C-101B-9397-08002B2CF9AE}" pid="4" name="TaxCatchAll">
    <vt:lpwstr/>
  </property>
  <property fmtid="{D5CDD505-2E9C-101B-9397-08002B2CF9AE}" pid="5" name="TaxKeywordTaxHTField">
    <vt:lpwstr/>
  </property>
</Properties>
</file>